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820" r:id="rId2"/>
  </p:sldMasterIdLst>
  <p:sldIdLst>
    <p:sldId id="256" r:id="rId3"/>
    <p:sldId id="284" r:id="rId4"/>
    <p:sldId id="285" r:id="rId5"/>
    <p:sldId id="287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848872" cy="2232247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2200" b="1" dirty="0" smtClean="0"/>
              <a:t>   جامعة ديالى                                                                    الكورس الثاني               كلية الإدارة والاقتصاد                                                      المادة : محاسبة مالية 2         </a:t>
            </a:r>
            <a:br>
              <a:rPr lang="ar-IQ" sz="2200" b="1" dirty="0" smtClean="0"/>
            </a:br>
            <a:r>
              <a:rPr lang="ar-IQ" sz="2200" b="1" dirty="0" smtClean="0"/>
              <a:t>  قسم الإدارة العامة </a:t>
            </a: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>                          </a:t>
            </a:r>
            <a:br>
              <a:rPr lang="ar-IQ" sz="3600" b="1" dirty="0" smtClean="0"/>
            </a:br>
            <a:r>
              <a:rPr lang="ar-IQ" sz="3600" b="1" dirty="0" smtClean="0"/>
              <a:t> </a:t>
            </a:r>
            <a:r>
              <a:rPr lang="ar-IQ" sz="3100" b="1" dirty="0" smtClean="0"/>
              <a:t>الموضوع / العمليات الرأسمالية والتمويلية   /   محاضرة </a:t>
            </a:r>
            <a:r>
              <a:rPr lang="ar-IQ" sz="3600" b="1" dirty="0" smtClean="0"/>
              <a:t>2 </a:t>
            </a:r>
            <a:endParaRPr lang="en-US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704856" cy="3816424"/>
          </a:xfrm>
        </p:spPr>
        <p:txBody>
          <a:bodyPr/>
          <a:lstStyle/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/>
            <a:r>
              <a:rPr lang="ar-IQ" sz="2800" b="1" i="0" cap="all" spc="3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      </a:t>
            </a:r>
            <a:r>
              <a:rPr lang="ar-IQ" sz="3600" cap="small" dirty="0">
                <a:latin typeface="+mj-lt"/>
                <a:ea typeface="+mj-ea"/>
                <a:cs typeface="+mj-cs"/>
              </a:rPr>
              <a:t>إعداد         </a:t>
            </a:r>
          </a:p>
          <a:p>
            <a:pPr algn="ctr"/>
            <a:r>
              <a:rPr lang="ar-IQ" sz="3600" cap="small" dirty="0">
                <a:latin typeface="+mj-lt"/>
                <a:ea typeface="+mj-ea"/>
                <a:cs typeface="+mj-cs"/>
              </a:rPr>
              <a:t>المدرس : عمار غازي ابراهيم </a:t>
            </a:r>
          </a:p>
          <a:p>
            <a:pPr algn="ctr"/>
            <a:endParaRPr lang="en-US" sz="3600" cap="small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7180"/>
            <a:ext cx="1066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13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41296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b="1" dirty="0" smtClean="0">
                <a:solidFill>
                  <a:srgbClr val="0070C0"/>
                </a:solidFill>
              </a:rPr>
              <a:t>الفصل الثالث </a:t>
            </a:r>
          </a:p>
          <a:p>
            <a:pPr marL="0" indent="0" algn="ctr" rtl="1">
              <a:buNone/>
            </a:pPr>
            <a:r>
              <a:rPr lang="ar-IQ" b="1" dirty="0" smtClean="0">
                <a:solidFill>
                  <a:srgbClr val="0070C0"/>
                </a:solidFill>
              </a:rPr>
              <a:t>العمليات الرأسمالية والتمويلية </a:t>
            </a:r>
          </a:p>
          <a:p>
            <a:pPr marL="0" indent="0" algn="ctr" rtl="1">
              <a:buNone/>
            </a:pPr>
            <a:endParaRPr lang="ar-IQ" sz="1100" b="1" dirty="0" smtClean="0"/>
          </a:p>
          <a:p>
            <a:pPr marL="0" indent="0" algn="r" rtl="1">
              <a:buNone/>
            </a:pPr>
            <a:r>
              <a:rPr lang="ar-IQ" sz="2000" b="1" dirty="0" smtClean="0"/>
              <a:t>نتعرف في هذا الفصل على :</a:t>
            </a:r>
          </a:p>
          <a:p>
            <a:pPr marL="0" indent="0" algn="r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1- تكويـــــن رأس المـــال                       4- المسحوبات الشخصية </a:t>
            </a:r>
          </a:p>
          <a:p>
            <a:pPr marL="0" indent="0" algn="r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2- زيـــادة رأس المــــــال                        5- القروض وفوائدها </a:t>
            </a:r>
          </a:p>
          <a:p>
            <a:pPr marL="0" indent="0" algn="r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3- تخفيـــض رأس المــال </a:t>
            </a:r>
          </a:p>
          <a:p>
            <a:pPr marL="0" indent="0" algn="r" rtl="1">
              <a:buNone/>
            </a:pPr>
            <a:r>
              <a:rPr lang="ar-IQ" sz="2000" b="1" dirty="0" smtClean="0"/>
              <a:t>...................................................</a:t>
            </a:r>
          </a:p>
          <a:p>
            <a:pPr marL="0" indent="0" algn="ctr" rtl="1">
              <a:buNone/>
            </a:pPr>
            <a:r>
              <a:rPr lang="ar-IQ" sz="2000" b="1" dirty="0" smtClean="0"/>
              <a:t>الجزء الثاني من المحاضرة : ( العمليات التمويلية ) </a:t>
            </a:r>
          </a:p>
          <a:p>
            <a:pPr marL="0" indent="0" algn="r" rtl="1">
              <a:buNone/>
            </a:pPr>
            <a:r>
              <a:rPr lang="ar-IQ" sz="2000" b="1" dirty="0" smtClean="0"/>
              <a:t>خامسا : القروض وفوائدها </a:t>
            </a:r>
          </a:p>
          <a:p>
            <a:pPr marL="0" indent="0" algn="just" rtl="1">
              <a:buNone/>
            </a:pPr>
            <a:r>
              <a:rPr lang="ar-IQ" sz="2000" b="1" dirty="0" smtClean="0"/>
              <a:t>قد يرغب أصحاب بعض المشاريع في التوسع دون زيادة رأس مال المشروع وفي هذه الحالة فإنهم </a:t>
            </a:r>
            <a:r>
              <a:rPr lang="ar-IQ" sz="2000" b="1" dirty="0" err="1" smtClean="0"/>
              <a:t>يلجأون</a:t>
            </a:r>
            <a:r>
              <a:rPr lang="ar-IQ" sz="2000" b="1" dirty="0" smtClean="0"/>
              <a:t> الى الاقتراض من جهات الإقراض المختلفة والمعالجة المحاسبية للقروض لها عدة بدائل كون فائدة القروض المسددة تخضع لعدة حالات :</a:t>
            </a:r>
          </a:p>
          <a:p>
            <a:pPr marL="0" indent="0" algn="r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    - فقد تسدد الفائدة مقدما عند الحصول على القرض </a:t>
            </a:r>
          </a:p>
          <a:p>
            <a:pPr marL="0" indent="0" algn="r" rtl="1">
              <a:buNone/>
            </a:pPr>
            <a:r>
              <a:rPr lang="ar-IQ" sz="2000" b="1" dirty="0" smtClean="0"/>
              <a:t>     - أو خلال فترة استحقاق القرض </a:t>
            </a:r>
          </a:p>
          <a:p>
            <a:pPr marL="0" indent="0" algn="r" rtl="1">
              <a:buNone/>
            </a:pPr>
            <a:r>
              <a:rPr lang="ar-IQ" sz="2000" b="1" dirty="0" smtClean="0"/>
              <a:t>     - أو تسدد الفائدة في نهاية فترة استحقاق القرض. </a:t>
            </a:r>
          </a:p>
        </p:txBody>
      </p:sp>
    </p:spTree>
    <p:extLst>
      <p:ext uri="{BB962C8B-B14F-4D97-AF65-F5344CB8AC3E}">
        <p14:creationId xmlns:p14="http://schemas.microsoft.com/office/powerpoint/2010/main" val="2433380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b="1" dirty="0" smtClean="0"/>
              <a:t>وهناك ثلاثة أنواع من القروض :</a:t>
            </a:r>
          </a:p>
          <a:p>
            <a:pPr marL="0" indent="0" algn="r" rtl="1">
              <a:buNone/>
            </a:pPr>
            <a:r>
              <a:rPr lang="ar-IQ" sz="1900" b="1" dirty="0" smtClean="0"/>
              <a:t>أولا : قروض قصيرة الأجـــل : وتكون مدة هذا النوع من القرض اقل من سنة .</a:t>
            </a:r>
          </a:p>
          <a:p>
            <a:pPr marL="0" indent="0" algn="r" rtl="1">
              <a:buNone/>
            </a:pPr>
            <a:r>
              <a:rPr lang="ar-IQ" sz="1900" b="1" dirty="0" smtClean="0"/>
              <a:t>ثانيا : قروض متوسطة الأجل: وتكون مدة هذه القروض من سنة الى خمسة سنوات .</a:t>
            </a:r>
          </a:p>
          <a:p>
            <a:pPr marL="0" indent="0" algn="r" rtl="1">
              <a:buNone/>
            </a:pPr>
            <a:r>
              <a:rPr lang="ar-IQ" sz="1900" b="1" dirty="0" smtClean="0"/>
              <a:t>ثالثا : قروض طويلة الأجــل : وتكون مدة هذا النوع من القروض عادة أكثر من خمسة سنوات .</a:t>
            </a:r>
          </a:p>
          <a:p>
            <a:pPr marL="0" indent="0" algn="r" rtl="1">
              <a:buNone/>
            </a:pPr>
            <a:r>
              <a:rPr lang="ar-IQ" sz="1900" b="1" dirty="0" smtClean="0"/>
              <a:t>......................................................</a:t>
            </a:r>
          </a:p>
          <a:p>
            <a:pPr marL="0" indent="0" algn="r" rtl="1">
              <a:buNone/>
            </a:pPr>
            <a:r>
              <a:rPr lang="ar-IQ" sz="1900" b="1" dirty="0" smtClean="0"/>
              <a:t>وهناك حالتين يتم بموجبهما معالجة القروض وهي :</a:t>
            </a:r>
          </a:p>
          <a:p>
            <a:pPr marL="0" indent="0" algn="r" rtl="1">
              <a:buNone/>
            </a:pPr>
            <a:r>
              <a:rPr lang="ar-IQ" sz="1900" b="1" dirty="0" smtClean="0">
                <a:solidFill>
                  <a:srgbClr val="FF0000"/>
                </a:solidFill>
              </a:rPr>
              <a:t>الحالة الأولى / استلام القرض وسداده بدون تحمل أي فائدة :</a:t>
            </a:r>
          </a:p>
          <a:p>
            <a:pPr marL="0" indent="0" algn="r" rtl="1">
              <a:buNone/>
            </a:pPr>
            <a:r>
              <a:rPr lang="ar-IQ" sz="1900" b="1" dirty="0" smtClean="0"/>
              <a:t>مثال / في 1 /1 / 2020 اقترضت شركة البادية قرض قدره ( 600000 ) دينار من مصرف المؤسسة الوطنية للتمويل لمدة 6 اشهر ، وقد تم إيداع المبلغ في المصرف .</a:t>
            </a:r>
          </a:p>
          <a:p>
            <a:pPr marL="0" indent="0" algn="r" rtl="1">
              <a:buNone/>
            </a:pPr>
            <a:r>
              <a:rPr lang="ar-IQ" sz="1900" b="1" dirty="0" smtClean="0"/>
              <a:t>المطلوب / تسجيل القيود اللازمة الخاصة باستلام القرض .</a:t>
            </a:r>
          </a:p>
          <a:p>
            <a:pPr marL="0" indent="0" algn="r" rtl="1">
              <a:buNone/>
            </a:pPr>
            <a:r>
              <a:rPr lang="ar-IQ" sz="1900" b="1" dirty="0" smtClean="0"/>
              <a:t>الحل :</a:t>
            </a:r>
          </a:p>
          <a:p>
            <a:pPr marL="0" indent="0" algn="r" rtl="1">
              <a:buNone/>
            </a:pPr>
            <a:r>
              <a:rPr lang="ar-IQ" sz="1900" b="1" dirty="0" smtClean="0"/>
              <a:t>قيد استلام القرض :    600000 من حـــ/ المصرف            </a:t>
            </a:r>
            <a:r>
              <a:rPr lang="ar-IQ" sz="1800" b="1" dirty="0" smtClean="0">
                <a:solidFill>
                  <a:srgbClr val="FF0000"/>
                </a:solidFill>
              </a:rPr>
              <a:t>كونه موجودات يسجل   مدين  </a:t>
            </a:r>
            <a:r>
              <a:rPr lang="ar-IQ" sz="1800" b="1" u="sng" spc="-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بالزيادة </a:t>
            </a:r>
          </a:p>
          <a:p>
            <a:pPr marL="0" indent="0" algn="r" rtl="1">
              <a:buNone/>
            </a:pPr>
            <a:r>
              <a:rPr lang="ar-IQ" sz="1900" b="1" dirty="0" smtClean="0"/>
              <a:t>في 1 / 1 / 2020             600000 الى حــ/ القرض            </a:t>
            </a:r>
            <a:r>
              <a:rPr lang="ar-IQ" sz="1800" b="1" dirty="0" smtClean="0">
                <a:solidFill>
                  <a:srgbClr val="FF0000"/>
                </a:solidFill>
              </a:rPr>
              <a:t>كونه مطلوبات يسجل دائن  </a:t>
            </a:r>
            <a:r>
              <a:rPr lang="ar-IQ" sz="1800" b="1" u="sng" spc="-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بالزيادة </a:t>
            </a:r>
          </a:p>
          <a:p>
            <a:pPr marL="0" indent="0" algn="r" rtl="1">
              <a:buNone/>
            </a:pPr>
            <a:r>
              <a:rPr lang="ar-IQ" sz="1400" b="1" dirty="0" smtClean="0">
                <a:solidFill>
                  <a:srgbClr val="FF0000"/>
                </a:solidFill>
              </a:rPr>
              <a:t>..........................................................................</a:t>
            </a:r>
          </a:p>
          <a:p>
            <a:pPr marL="0" indent="0" algn="r" rtl="1">
              <a:buNone/>
            </a:pPr>
            <a:r>
              <a:rPr lang="ar-IQ" sz="1900" b="1" dirty="0" smtClean="0"/>
              <a:t>قيد سداد القرض :     </a:t>
            </a:r>
            <a:r>
              <a:rPr lang="ar-IQ" sz="1900" b="1" dirty="0"/>
              <a:t>600000 من حـــ/ </a:t>
            </a:r>
            <a:r>
              <a:rPr lang="ar-IQ" sz="1900" b="1" dirty="0" smtClean="0"/>
              <a:t>القرض            </a:t>
            </a:r>
            <a:r>
              <a:rPr lang="ar-IQ" sz="1800" b="1" dirty="0">
                <a:solidFill>
                  <a:srgbClr val="FF0000"/>
                </a:solidFill>
              </a:rPr>
              <a:t>كونه </a:t>
            </a:r>
            <a:r>
              <a:rPr lang="ar-IQ" sz="1800" b="1" dirty="0" smtClean="0">
                <a:solidFill>
                  <a:srgbClr val="FF0000"/>
                </a:solidFill>
              </a:rPr>
              <a:t>مطلوبات </a:t>
            </a:r>
            <a:r>
              <a:rPr lang="ar-IQ" sz="1800" b="1" dirty="0">
                <a:solidFill>
                  <a:srgbClr val="FF0000"/>
                </a:solidFill>
              </a:rPr>
              <a:t>يسجل  </a:t>
            </a:r>
            <a:r>
              <a:rPr lang="ar-IQ" sz="1800" b="1" dirty="0" smtClean="0">
                <a:solidFill>
                  <a:srgbClr val="FF0000"/>
                </a:solidFill>
              </a:rPr>
              <a:t>مدين   </a:t>
            </a:r>
            <a:r>
              <a:rPr lang="ar-IQ" sz="1800" b="1" u="sng" spc="-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بالنقصان </a:t>
            </a:r>
            <a:r>
              <a:rPr lang="ar-IQ" sz="1800" b="1" spc="-300" dirty="0" smtClean="0">
                <a:solidFill>
                  <a:srgbClr val="FF0000"/>
                </a:solidFill>
              </a:rPr>
              <a:t> </a:t>
            </a:r>
            <a:r>
              <a:rPr lang="ar-IQ" sz="1800" b="1" dirty="0" smtClean="0">
                <a:solidFill>
                  <a:srgbClr val="FF0000"/>
                </a:solidFill>
              </a:rPr>
              <a:t>                    </a:t>
            </a:r>
            <a:r>
              <a:rPr lang="ar-IQ" sz="1900" b="1" dirty="0" smtClean="0"/>
              <a:t>في 1 / 7 / 2020              </a:t>
            </a:r>
            <a:r>
              <a:rPr lang="ar-IQ" sz="1900" b="1" dirty="0"/>
              <a:t>600000 الى حــ/ </a:t>
            </a:r>
            <a:r>
              <a:rPr lang="ar-IQ" sz="1900" b="1" dirty="0" smtClean="0"/>
              <a:t>المصرف            </a:t>
            </a:r>
            <a:r>
              <a:rPr lang="ar-IQ" sz="1600" b="1" dirty="0">
                <a:solidFill>
                  <a:srgbClr val="FF0000"/>
                </a:solidFill>
              </a:rPr>
              <a:t>كونه </a:t>
            </a:r>
            <a:r>
              <a:rPr lang="ar-IQ" sz="1600" b="1" dirty="0" smtClean="0">
                <a:solidFill>
                  <a:srgbClr val="FF0000"/>
                </a:solidFill>
              </a:rPr>
              <a:t>موجودات </a:t>
            </a:r>
            <a:r>
              <a:rPr lang="ar-IQ" sz="1600" b="1" dirty="0">
                <a:solidFill>
                  <a:srgbClr val="FF0000"/>
                </a:solidFill>
              </a:rPr>
              <a:t>يسجل </a:t>
            </a:r>
            <a:r>
              <a:rPr lang="ar-IQ" sz="1600" b="1" dirty="0" smtClean="0">
                <a:solidFill>
                  <a:srgbClr val="FF0000"/>
                </a:solidFill>
              </a:rPr>
              <a:t>دائن  </a:t>
            </a:r>
            <a:r>
              <a:rPr lang="ar-IQ" sz="1600" b="1" u="sng" spc="-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بالنقصان</a:t>
            </a:r>
            <a:r>
              <a:rPr lang="ar-IQ" sz="16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 algn="r" rtl="1">
              <a:buNone/>
            </a:pPr>
            <a:r>
              <a:rPr lang="ar-IQ" sz="1800" b="1" dirty="0"/>
              <a:t> </a:t>
            </a:r>
            <a:r>
              <a:rPr lang="ar-IQ" sz="1800" b="1" dirty="0" smtClean="0"/>
              <a:t>     * نلاحظ هنا تم تسديد مبلغ القرض بنفس المبلغ الذي تم استلامه في 1 / 1 بدون أي فائدة .</a:t>
            </a:r>
            <a:endParaRPr lang="ar-IQ" sz="1800" b="1" dirty="0"/>
          </a:p>
          <a:p>
            <a:pPr marL="0" indent="0" algn="r" rtl="1">
              <a:buNone/>
            </a:pPr>
            <a:endParaRPr lang="ar-IQ" sz="1900" b="1" dirty="0"/>
          </a:p>
        </p:txBody>
      </p:sp>
      <p:cxnSp>
        <p:nvCxnSpPr>
          <p:cNvPr id="4" name="رابط كسهم مستقيم 3"/>
          <p:cNvCxnSpPr/>
          <p:nvPr/>
        </p:nvCxnSpPr>
        <p:spPr>
          <a:xfrm flipH="1">
            <a:off x="3846224" y="45091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H="1">
            <a:off x="3500264" y="486916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4076328" y="55209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3347864" y="58052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395536" y="5520904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flipV="1">
            <a:off x="395536" y="4509120"/>
            <a:ext cx="0" cy="1011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395536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179512" y="5805264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V="1">
            <a:off x="179512" y="4869160"/>
            <a:ext cx="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179512" y="486916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114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260648"/>
                <a:ext cx="8147248" cy="61412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r" rtl="1">
                  <a:buNone/>
                </a:pPr>
                <a:endParaRPr lang="ar-IQ" sz="1900" b="1" dirty="0" smtClean="0"/>
              </a:p>
              <a:p>
                <a:pPr marL="0" indent="0" algn="r" rtl="1">
                  <a:buNone/>
                </a:pPr>
                <a:r>
                  <a:rPr lang="ar-IQ" b="1" dirty="0" smtClean="0">
                    <a:solidFill>
                      <a:srgbClr val="FF0000"/>
                    </a:solidFill>
                  </a:rPr>
                  <a:t>الحالة الثانية / استلام القرض بفائدة </a:t>
                </a:r>
              </a:p>
              <a:p>
                <a:pPr marL="0" indent="0" algn="r" rtl="1">
                  <a:buNone/>
                </a:pPr>
                <a:r>
                  <a:rPr lang="ar-IQ" sz="2100" b="1" dirty="0" smtClean="0"/>
                  <a:t>ويتم الاقتراض وسداد الفائدة بموجب ثلاثة حالات :</a:t>
                </a:r>
              </a:p>
              <a:p>
                <a:pPr marL="0" indent="0" algn="r" rtl="1">
                  <a:buNone/>
                </a:pPr>
                <a:r>
                  <a:rPr lang="ar-IQ" sz="2100" b="1" dirty="0" smtClean="0">
                    <a:solidFill>
                      <a:srgbClr val="00B0F0"/>
                    </a:solidFill>
                  </a:rPr>
                  <a:t>1-  استلام ودفع الفائدة مقدما عند الاقتراض :</a:t>
                </a:r>
              </a:p>
              <a:p>
                <a:pPr marL="0" indent="0" algn="just" rtl="1">
                  <a:buNone/>
                </a:pPr>
                <a:r>
                  <a:rPr lang="ar-IQ" sz="2100" b="1" dirty="0" smtClean="0"/>
                  <a:t>الفائدة : تعد فائدة القرض من المصروفات وتدفع في تاريخ استحقاقها من حساب الصندوق او المصرف وتحتسب الفائدة بموجب المعادلة ادناه :</a:t>
                </a:r>
              </a:p>
              <a:p>
                <a:pPr marL="0" indent="0" algn="r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   فائدة القرض = مبلغ القرض × نسبة الفائدة × مدة القرض </a:t>
                </a:r>
              </a:p>
              <a:p>
                <a:pPr marL="0" indent="0" algn="just" rtl="1">
                  <a:buNone/>
                </a:pPr>
                <a:r>
                  <a:rPr lang="ar-IQ" sz="2100" b="1" dirty="0" smtClean="0"/>
                  <a:t>مثال / في 1 /1 / 2020  اقترضت شركة الفرات التجارية مبلغ قدره ( 600000 ) دينار من مصرف الرشيد لمدة ( 9 ) تسعة اشهر بفائدة قدرها ( 10%)  تدفع مقدما في تاريخ الاقتراض وقد اودع مبلغ القرض في الصندوق عند استلامه .</a:t>
                </a:r>
              </a:p>
              <a:p>
                <a:pPr marL="0" indent="0" algn="just" rtl="1">
                  <a:buNone/>
                </a:pPr>
                <a:r>
                  <a:rPr lang="ar-IQ" sz="2100" b="1" dirty="0" smtClean="0"/>
                  <a:t>المطلوب : تسجيل القيود المحاسبية اللازمة الخاصة باستلام وسداد القرض .</a:t>
                </a:r>
              </a:p>
              <a:p>
                <a:pPr marL="0" indent="0" algn="just" rtl="1">
                  <a:buNone/>
                </a:pPr>
                <a:r>
                  <a:rPr lang="ar-IQ" sz="2100" b="1" dirty="0" smtClean="0"/>
                  <a:t>الحل : قيد استلام القرض / نحسب الفائدة حسب المعادلة أعلاه 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فائدة القرض = 600000 × 10%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sz="21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ar-IQ" sz="21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2100" b="1" dirty="0" smtClean="0"/>
                  <a:t> =   45000             مبلغ الفائدة 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القيد :                       من مذكورين   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               555000  حــ/ الصندوق 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                45000   حـــ/ فائدة القرض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                           600000 الى حـــ/ القرض </a:t>
                </a:r>
                <a:endParaRPr lang="en-US" sz="2100" b="1" dirty="0" smtClean="0"/>
              </a:p>
              <a:p>
                <a:pPr marL="0" indent="0" algn="just" rtl="1">
                  <a:buNone/>
                </a:pPr>
                <a:r>
                  <a:rPr lang="ar-IQ" sz="2100" b="1" dirty="0" smtClean="0"/>
                  <a:t>قيد تسديد القرض في 1 / 10 / 2010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                600000 من حــ/ القروض </a:t>
                </a:r>
              </a:p>
              <a:p>
                <a:pPr marL="0" indent="0" algn="just" rtl="1">
                  <a:buNone/>
                </a:pPr>
                <a:r>
                  <a:rPr lang="ar-IQ" sz="2100" b="1" dirty="0"/>
                  <a:t> </a:t>
                </a:r>
                <a:r>
                  <a:rPr lang="ar-IQ" sz="2100" b="1" dirty="0" smtClean="0"/>
                  <a:t>                                    600000 الى حــ/ المصرف </a:t>
                </a:r>
                <a:endParaRPr lang="ar-IQ" sz="2100" b="1" dirty="0" smtClean="0"/>
              </a:p>
              <a:p>
                <a:pPr marL="0" indent="0" algn="just" rtl="1">
                  <a:lnSpc>
                    <a:spcPct val="170000"/>
                  </a:lnSpc>
                  <a:buNone/>
                </a:pPr>
                <a:r>
                  <a:rPr lang="ar-IQ" sz="1900" b="1" dirty="0" smtClean="0">
                    <a:solidFill>
                      <a:srgbClr val="FF0000"/>
                    </a:solidFill>
                  </a:rPr>
                  <a:t>* لو لاحظنا هنا ان مبلغ القرض هو ( 600000 ) ولكن عند الاستلام ، لم نستلم المبلغ كاملا وذلك لان دفع الفائدة يكون عند استلام القرض وعليه تم استقطاع مبلغ الفائدة من مبلغ القرض الكلي واستلمت الشركة المبلغ المتبقي واودعته في الصندوق . </a:t>
                </a:r>
                <a:r>
                  <a:rPr lang="ar-IQ" sz="1900" dirty="0" smtClean="0"/>
                  <a:t>           </a:t>
                </a:r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260648"/>
                <a:ext cx="8147248" cy="6141296"/>
              </a:xfrm>
              <a:blipFill rotWithShape="1">
                <a:blip r:embed="rId2"/>
                <a:stretch>
                  <a:fillRect l="-1123" r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 flipH="1">
            <a:off x="3779912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160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6632"/>
                <a:ext cx="8244000" cy="666000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just" rtl="1">
                  <a:buNone/>
                </a:pPr>
                <a:endParaRPr lang="ar-IQ" sz="1800" b="1" dirty="0" smtClean="0">
                  <a:solidFill>
                    <a:srgbClr val="00B0F0"/>
                  </a:solidFill>
                </a:endParaRPr>
              </a:p>
              <a:p>
                <a:pPr marL="0" indent="0" algn="just" rtl="1">
                  <a:buNone/>
                </a:pPr>
                <a:r>
                  <a:rPr lang="ar-IQ" sz="3600" b="1" dirty="0" smtClean="0">
                    <a:solidFill>
                      <a:srgbClr val="00B0F0"/>
                    </a:solidFill>
                  </a:rPr>
                  <a:t>2-  استلام  القرض ودفع الفائدة عند سداد القرض :</a:t>
                </a:r>
              </a:p>
              <a:p>
                <a:pPr marL="0" indent="0" algn="just" rtl="1">
                  <a:buNone/>
                </a:pPr>
                <a:r>
                  <a:rPr lang="ar-IQ" sz="3600" b="1" dirty="0" smtClean="0"/>
                  <a:t>مثال : في 1 / 3 / 2020 اقترضت شركة المها مبلغ قدره (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8000000</a:t>
                </a:r>
                <a:r>
                  <a:rPr lang="ar-IQ" sz="3600" b="1" dirty="0" smtClean="0"/>
                  <a:t> ) دينار من مصرف الرافدين لمدة ( 4 ) أربعة اشهر بفائدة سنوية ( 12% ) تدفع في تاريخ سداد القرض وقد اودعت الشركة المبلغ في حسابها لدى المصرف .</a:t>
                </a:r>
              </a:p>
              <a:p>
                <a:pPr marL="0" indent="0" algn="just" rtl="1">
                  <a:buNone/>
                </a:pPr>
                <a:r>
                  <a:rPr lang="ar-IQ" sz="3600" b="1" dirty="0" smtClean="0"/>
                  <a:t> المطلوب  / تسجيل القيود اللازمة باستلام وسداد القرض .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الحل / قيد استلام القرض في 1 / 3 / 2020 :</a:t>
                </a: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  8000000 من حـــ/ المصرف </a:t>
                </a:r>
              </a:p>
              <a:p>
                <a:pPr marL="0" indent="0" algn="just" rtl="1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             8000000 الى حـــ القروض </a:t>
                </a:r>
              </a:p>
              <a:p>
                <a:pPr marL="0" indent="0" algn="just" rtl="1">
                  <a:spcBef>
                    <a:spcPts val="0"/>
                  </a:spcBef>
                  <a:buNone/>
                </a:pPr>
                <a:r>
                  <a:rPr lang="ar-IQ" sz="3600" b="1" dirty="0" smtClean="0"/>
                  <a:t>...........................................................................</a:t>
                </a:r>
                <a:endParaRPr lang="ar-IQ" sz="3600" b="1" dirty="0"/>
              </a:p>
              <a:p>
                <a:pPr marL="0" indent="0" algn="just" rtl="1">
                  <a:buNone/>
                </a:pPr>
                <a:r>
                  <a:rPr lang="ar-IQ" sz="3600" b="1" dirty="0" smtClean="0"/>
                  <a:t> قيد تسديد القرض مع الفائدة في 1 / 7 / 2020  ( نحسب الفائدة حسب المعادلة ) 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الفائدة = 8000000 × 12%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ar-IQ" sz="36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ar-IQ" sz="3600" b="1" i="1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3600" b="1" dirty="0" smtClean="0"/>
                  <a:t> =  320000               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مبلغ الفائدة عن أربعة اشهر فقط 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      من مذكور ين 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  8000000  حـــ/ القرض                                           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    320000  حــــ/ فائدة القرض               (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8000000</a:t>
                </a:r>
                <a:r>
                  <a:rPr lang="ar-IQ" sz="3600" b="1" dirty="0" smtClean="0"/>
                  <a:t> × 12%) =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960000</a:t>
                </a:r>
                <a:r>
                  <a:rPr lang="ar-IQ" sz="3600" b="1" dirty="0">
                    <a:solidFill>
                      <a:srgbClr val="FF0000"/>
                    </a:solidFill>
                  </a:rPr>
                  <a:t> </a:t>
                </a:r>
                <a:r>
                  <a:rPr lang="ar-IQ" sz="3600" b="1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ar-IQ" sz="36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ar-IQ" sz="3600" b="1" i="1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3600" b="1" dirty="0" smtClean="0"/>
                  <a:t> =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320000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           8320000 الى حـــ/ المصرف </a:t>
                </a:r>
              </a:p>
              <a:p>
                <a:pPr marL="0" indent="0" algn="just" rtl="1">
                  <a:buNone/>
                </a:pPr>
                <a:r>
                  <a:rPr lang="ar-IQ" sz="3600" b="1" dirty="0"/>
                  <a:t> </a:t>
                </a:r>
                <a:r>
                  <a:rPr lang="ar-IQ" sz="3600" b="1" dirty="0" smtClean="0"/>
                  <a:t>             عن سداد القرض مع الفائدة عند الاستحقاق </a:t>
                </a:r>
              </a:p>
              <a:p>
                <a:pPr marL="0" indent="0" algn="just" rtl="1">
                  <a:lnSpc>
                    <a:spcPct val="170000"/>
                  </a:lnSpc>
                  <a:buNone/>
                </a:pPr>
                <a:r>
                  <a:rPr lang="ar-IQ" sz="3600" b="1" dirty="0" smtClean="0"/>
                  <a:t>لو لاحظنا هنا اننا نحسب فائدة سنوية كاملة وبعدها نقسمها على عدد الأشهر ونسدد عن فترة القرض فقط وليس الفائدة السنوية كلها في المثال أعلاه الفائدة السنوية ( 12% ) عن السنة كلها هي (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960000</a:t>
                </a:r>
                <a:r>
                  <a:rPr lang="ar-IQ" sz="3600" b="1" dirty="0" smtClean="0"/>
                  <a:t>) دينار، ولكننا سددنا فائدة عن أربعة اشهر فقط وهي ( </a:t>
                </a:r>
                <a:r>
                  <a:rPr lang="ar-IQ" sz="3600" b="1" dirty="0" smtClean="0">
                    <a:solidFill>
                      <a:srgbClr val="FF0000"/>
                    </a:solidFill>
                  </a:rPr>
                  <a:t>320000</a:t>
                </a:r>
                <a:r>
                  <a:rPr lang="ar-IQ" sz="3600" b="1" dirty="0" smtClean="0"/>
                  <a:t> ) دينار .      </a:t>
                </a:r>
              </a:p>
              <a:p>
                <a:pPr marL="0" indent="0" algn="just" rtl="1">
                  <a:lnSpc>
                    <a:spcPct val="170000"/>
                  </a:lnSpc>
                  <a:buNone/>
                </a:pPr>
                <a:r>
                  <a:rPr lang="ar-IQ" sz="3600" b="1" dirty="0" smtClean="0"/>
                  <a:t>فائدة القرض تعتبر بمثابة خسارة على الشركة ولذلك هي تسجل بالجانب المدين دائما تعامل معاملة المصاريف . 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6632"/>
                <a:ext cx="8244000" cy="6660000"/>
              </a:xfrm>
              <a:blipFill rotWithShape="1">
                <a:blip r:embed="rId2"/>
                <a:stretch>
                  <a:fillRect l="-1183" r="-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 flipH="1">
            <a:off x="3717977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H="1">
            <a:off x="4860032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651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332656"/>
                <a:ext cx="8147248" cy="6141296"/>
              </a:xfrm>
            </p:spPr>
            <p:txBody>
              <a:bodyPr>
                <a:normAutofit/>
              </a:bodyPr>
              <a:lstStyle/>
              <a:p>
                <a:pPr marL="0" indent="0" algn="just" rtl="1">
                  <a:buNone/>
                </a:pPr>
                <a:r>
                  <a:rPr lang="ar-IQ" sz="1800" b="1" dirty="0" smtClean="0">
                    <a:solidFill>
                      <a:srgbClr val="00B0F0"/>
                    </a:solidFill>
                  </a:rPr>
                  <a:t>3-  </a:t>
                </a:r>
                <a:r>
                  <a:rPr lang="ar-IQ" sz="1800" b="1" dirty="0" smtClean="0">
                    <a:solidFill>
                      <a:srgbClr val="00B0F0"/>
                    </a:solidFill>
                  </a:rPr>
                  <a:t>استلام  القرض ودفع الفائدة خلال مدة القرض :</a:t>
                </a:r>
              </a:p>
              <a:p>
                <a:pPr marL="0" indent="0" algn="just" rtl="1">
                  <a:buNone/>
                </a:pPr>
                <a:r>
                  <a:rPr lang="ar-IQ" sz="1800" b="1" dirty="0" smtClean="0"/>
                  <a:t>مثال/ في 1/1 / 2020 اقترضت شركة ارض الوطن قرض أودعته في حساب المصرف بمبلغ 10,000,000 دينار لمدة  9  اشهر من مصرف الرافدين بفائدة بنسبة 10% تدفع كل ثلاثة اشهر من حساب المصرف وقد تم إيداع  المبلغ في المصرف .</a:t>
                </a:r>
              </a:p>
              <a:p>
                <a:pPr marL="0" indent="0" algn="just" rtl="1">
                  <a:buNone/>
                </a:pPr>
                <a:r>
                  <a:rPr lang="ar-IQ" sz="1800" b="1" dirty="0" smtClean="0"/>
                  <a:t>المطلوب / تسجيل القيود اللازمة الخاصة باستلام وتسديد القرض .</a:t>
                </a:r>
              </a:p>
              <a:p>
                <a:pPr marL="0" indent="0" algn="just" rtl="1">
                  <a:buNone/>
                </a:pPr>
                <a:r>
                  <a:rPr lang="ar-IQ" sz="1800" b="1" dirty="0" smtClean="0"/>
                  <a:t>الحل :   الفترة من 1 / 1 الى   1/ 4                       ثلاثة اشهر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الفترة من 1 / 4 الى  1 / 7                      ثلاثة اشهر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الفترة من 1/ 7  الى  1/ 10                    ثلاثة اشهر </a:t>
                </a:r>
              </a:p>
              <a:p>
                <a:pPr marL="0" indent="0" algn="just" rtl="1">
                  <a:buNone/>
                </a:pPr>
                <a:endParaRPr lang="ar-IQ" sz="1800" b="1" dirty="0"/>
              </a:p>
              <a:p>
                <a:pPr algn="just" rtl="1">
                  <a:buFontTx/>
                  <a:buChar char="-"/>
                </a:pPr>
                <a:r>
                  <a:rPr lang="ar-IQ" sz="1800" b="1" dirty="0" smtClean="0"/>
                  <a:t>قيد استلام القرض في 1 / 1 :    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        10,000,000 من حـــ/ المصرف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                     10,000,000 الى القرض </a:t>
                </a:r>
              </a:p>
              <a:p>
                <a:pPr marL="0" indent="0" algn="just" rtl="1">
                  <a:buNone/>
                </a:pPr>
                <a:r>
                  <a:rPr lang="ar-IQ" sz="1800" b="1" dirty="0" smtClean="0"/>
                  <a:t>...............................................................................</a:t>
                </a:r>
              </a:p>
              <a:p>
                <a:pPr algn="just" rtl="1">
                  <a:buFontTx/>
                  <a:buChar char="-"/>
                </a:pPr>
                <a:r>
                  <a:rPr lang="ar-IQ" sz="1800" b="1" dirty="0" smtClean="0"/>
                  <a:t>قيد سداد قسط الفائدة الأول في 1 / 4 / 2020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10,000,000 × 10%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ar-IQ" sz="1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ar-IQ" sz="1800" b="1" i="1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1800" b="1" dirty="0" smtClean="0"/>
                  <a:t> =  250000 دينار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250000 من حـــ/ فائدة القرض                                        عن تسديد القسط الأول من فائدة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               250000 الى حـــ/ المصرف                               القرض .</a:t>
                </a:r>
                <a:endParaRPr lang="ar-IQ" sz="1800" b="1" dirty="0"/>
              </a:p>
              <a:p>
                <a:pPr marL="0" indent="0" algn="just" rtl="1">
                  <a:buNone/>
                </a:pPr>
                <a:endParaRPr lang="ar-IQ" sz="1800" b="1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332656"/>
                <a:ext cx="8147248" cy="6141296"/>
              </a:xfrm>
              <a:blipFill rotWithShape="1">
                <a:blip r:embed="rId2"/>
                <a:stretch>
                  <a:fillRect l="-1272" t="-497" r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 flipH="1">
            <a:off x="5076056" y="206084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H="1">
            <a:off x="5076056" y="21328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5076056" y="24208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5076056" y="24928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5050314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5050314" y="27809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3745797" y="58772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256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04664"/>
                <a:ext cx="8147248" cy="6192688"/>
              </a:xfrm>
            </p:spPr>
            <p:txBody>
              <a:bodyPr>
                <a:normAutofit/>
              </a:bodyPr>
              <a:lstStyle/>
              <a:p>
                <a:pPr marL="0" indent="0" algn="just" rtl="1">
                  <a:buNone/>
                </a:pPr>
                <a:r>
                  <a:rPr lang="ar-IQ" sz="1800" b="1" dirty="0" smtClean="0"/>
                  <a:t>-     قيد </a:t>
                </a:r>
                <a:r>
                  <a:rPr lang="ar-IQ" sz="1800" b="1" dirty="0"/>
                  <a:t>سداد قسط الفائدة </a:t>
                </a:r>
                <a:r>
                  <a:rPr lang="ar-IQ" sz="1800" b="1" dirty="0" smtClean="0"/>
                  <a:t>الثاني  </a:t>
                </a:r>
                <a:r>
                  <a:rPr lang="ar-IQ" sz="1800" b="1" dirty="0"/>
                  <a:t>في 1 / </a:t>
                </a:r>
                <a:r>
                  <a:rPr lang="ar-IQ" sz="1800" b="1" dirty="0" smtClean="0"/>
                  <a:t>7 </a:t>
                </a:r>
                <a:r>
                  <a:rPr lang="ar-IQ" sz="1800" b="1" dirty="0"/>
                  <a:t>/ 2020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          10,000,000 × 10%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ar-IQ" sz="18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ar-IQ" sz="1800" b="1" i="1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1800" b="1" dirty="0"/>
                  <a:t> =  250000 دينار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             250000 من حـــ/ فائدة القرض                     </a:t>
                </a:r>
                <a:r>
                  <a:rPr lang="ar-IQ" sz="1800" b="1" dirty="0" smtClean="0"/>
                  <a:t>           عن </a:t>
                </a:r>
                <a:r>
                  <a:rPr lang="ar-IQ" sz="1800" b="1" dirty="0"/>
                  <a:t>تسديد القسط </a:t>
                </a:r>
                <a:r>
                  <a:rPr lang="ar-IQ" sz="1800" b="1" dirty="0" smtClean="0"/>
                  <a:t>الثاني </a:t>
                </a:r>
                <a:r>
                  <a:rPr lang="ar-IQ" sz="1800" b="1" dirty="0"/>
                  <a:t>من فائدة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                            250000 الى حـــ/ المصرف                    </a:t>
                </a:r>
                <a:r>
                  <a:rPr lang="ar-IQ" sz="1800" b="1" dirty="0" smtClean="0"/>
                  <a:t>  </a:t>
                </a:r>
                <a:r>
                  <a:rPr lang="ar-IQ" sz="1800" b="1" dirty="0"/>
                  <a:t>القرض </a:t>
                </a:r>
                <a:r>
                  <a:rPr lang="ar-IQ" sz="1800" b="1" dirty="0" smtClean="0"/>
                  <a:t>.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.......................................................................</a:t>
                </a:r>
              </a:p>
              <a:p>
                <a:pPr marL="0" indent="0" algn="just" rtl="1">
                  <a:buNone/>
                </a:pPr>
                <a:r>
                  <a:rPr lang="ar-IQ" sz="1800" b="1" dirty="0" smtClean="0"/>
                  <a:t>-     سداد القرض في موعده مع قسط الفائدة الأخير في 1 / 10 / 2020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         من مذكورين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10,000,000 حـــ/ القرض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  250000    حـــــ/ فائدة القرض                            عن تسديد القرض مع قسط فائدة 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           10250000 الى حـــ/ </a:t>
                </a:r>
                <a:r>
                  <a:rPr lang="ar-IQ" sz="1800" b="1" dirty="0" smtClean="0"/>
                  <a:t>المصرف                        </a:t>
                </a:r>
                <a:r>
                  <a:rPr lang="ar-IQ" sz="1800" b="1" dirty="0" smtClean="0"/>
                  <a:t>القرض الأخير .</a:t>
                </a:r>
              </a:p>
              <a:p>
                <a:pPr marL="0" indent="0" algn="just" rtl="1">
                  <a:buNone/>
                </a:pPr>
                <a:r>
                  <a:rPr lang="ar-IQ" sz="1800" b="1" dirty="0"/>
                  <a:t> </a:t>
                </a:r>
                <a:r>
                  <a:rPr lang="ar-IQ" sz="1800" b="1" dirty="0" smtClean="0"/>
                  <a:t>           .......................................................................</a:t>
                </a:r>
              </a:p>
              <a:p>
                <a:pPr marL="0" indent="0" algn="just" rtl="1">
                  <a:buNone/>
                </a:pPr>
                <a:r>
                  <a:rPr lang="ar-IQ" sz="1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نلاحظ هنا ان مبلغ الفائدة الكلي هو = </a:t>
                </a:r>
                <a:r>
                  <a:rPr lang="ar-IQ" sz="1800" b="1" dirty="0">
                    <a:solidFill>
                      <a:schemeClr val="accent2">
                        <a:lumMod val="75000"/>
                      </a:schemeClr>
                    </a:solidFill>
                  </a:rPr>
                  <a:t> 10,000,000 × 10%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1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ar-IQ" sz="18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IQ" sz="1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=  750000 دينار </a:t>
                </a:r>
              </a:p>
              <a:p>
                <a:pPr marL="0" indent="0" algn="just" rtl="1">
                  <a:buNone/>
                </a:pPr>
                <a:r>
                  <a:rPr lang="ar-IQ" sz="1800" b="1" dirty="0">
                    <a:solidFill>
                      <a:srgbClr val="FF0000"/>
                    </a:solidFill>
                  </a:rPr>
                  <a:t> </a:t>
                </a:r>
                <a:r>
                  <a:rPr lang="ar-IQ" sz="1800" b="1" dirty="0" smtClean="0">
                    <a:solidFill>
                      <a:srgbClr val="FF0000"/>
                    </a:solidFill>
                  </a:rPr>
                  <a:t> *  وبما انه الاتفاق بين الشركة والمصرف على تسديد الفائدة على ثلاثة دفعات كل ثلاثة اشهر دفعة ، تم تقسيم الدفعات على الأشهر واصبح مبلغ الدفعة الواحدة ( 250000 ) دينار تسدد كل ثلاثة اشهر .</a:t>
                </a:r>
              </a:p>
              <a:p>
                <a:pPr marL="0" indent="0" algn="just" rtl="1">
                  <a:buNone/>
                </a:pPr>
                <a:endParaRPr lang="ar-IQ" sz="1800" b="1" dirty="0"/>
              </a:p>
              <a:p>
                <a:pPr marL="0" indent="0" algn="r" rtl="1">
                  <a:buNone/>
                </a:pPr>
                <a:endParaRPr lang="ar-IQ" sz="1800" b="1" dirty="0" smtClean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04664"/>
                <a:ext cx="8147248" cy="6192688"/>
              </a:xfrm>
              <a:blipFill rotWithShape="1">
                <a:blip r:embed="rId2"/>
                <a:stretch>
                  <a:fillRect l="-1272" t="-492" r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 flipH="1">
            <a:off x="3816336" y="15563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H="1">
            <a:off x="4203667" y="35730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144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2321</TotalTime>
  <Words>1122</Words>
  <Application>Microsoft Office PowerPoint</Application>
  <PresentationFormat>عرض على الشاشة (3:4)‏</PresentationFormat>
  <Paragraphs>97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مشربية</vt:lpstr>
      <vt:lpstr>Spring</vt:lpstr>
      <vt:lpstr>   جامعة ديالى                                                                    الكورس الثاني               كلية الإدارة والاقتصاد                                                      المادة : محاسبة مالية 2            قسم الإدارة العامة                              الموضوع / العمليات الرأسمالية والتمويلية   /   محاضرة 2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 marsa</dc:creator>
  <cp:lastModifiedBy>al marsa</cp:lastModifiedBy>
  <cp:revision>129</cp:revision>
  <cp:lastPrinted>2019-12-17T18:52:04Z</cp:lastPrinted>
  <dcterms:created xsi:type="dcterms:W3CDTF">2019-09-19T18:40:57Z</dcterms:created>
  <dcterms:modified xsi:type="dcterms:W3CDTF">2020-05-12T21:41:46Z</dcterms:modified>
</cp:coreProperties>
</file>